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notesMasterIdLst>
    <p:notesMasterId r:id="rId16"/>
  </p:notesMasterIdLst>
  <p:sldIdLst>
    <p:sldId id="256" r:id="rId2"/>
    <p:sldId id="298" r:id="rId3"/>
    <p:sldId id="345" r:id="rId4"/>
    <p:sldId id="332" r:id="rId5"/>
    <p:sldId id="333" r:id="rId6"/>
    <p:sldId id="334" r:id="rId7"/>
    <p:sldId id="335" r:id="rId8"/>
    <p:sldId id="336" r:id="rId9"/>
    <p:sldId id="340" r:id="rId10"/>
    <p:sldId id="341" r:id="rId11"/>
    <p:sldId id="342" r:id="rId12"/>
    <p:sldId id="343" r:id="rId13"/>
    <p:sldId id="346" r:id="rId14"/>
    <p:sldId id="33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A4E6"/>
    <a:srgbClr val="CC00FF"/>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9502" autoAdjust="0"/>
  </p:normalViewPr>
  <p:slideViewPr>
    <p:cSldViewPr snapToGrid="0">
      <p:cViewPr>
        <p:scale>
          <a:sx n="60" d="100"/>
          <a:sy n="60" d="100"/>
        </p:scale>
        <p:origin x="1098" y="23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B42BFF-424F-4734-BDF5-6A4BC413651A}" type="datetimeFigureOut">
              <a:rPr lang="en-US" smtClean="0"/>
              <a:pPr/>
              <a:t>4/5/2021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E5D93-377C-4C31-92BF-7F7CED471544}" type="slidenum">
              <a:rPr lang="en-US" smtClean="0"/>
              <a:pPr/>
              <a:t>‹#›</a:t>
            </a:fld>
            <a:endParaRPr lang="en-US"/>
          </a:p>
        </p:txBody>
      </p:sp>
    </p:spTree>
    <p:extLst>
      <p:ext uri="{BB962C8B-B14F-4D97-AF65-F5344CB8AC3E}">
        <p14:creationId xmlns:p14="http://schemas.microsoft.com/office/powerpoint/2010/main" val="33029827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6B3E5D93-377C-4C31-92BF-7F7CED471544}" type="slidenum">
              <a:rPr lang="en-US" smtClean="0"/>
              <a:pPr/>
              <a:t>1</a:t>
            </a:fld>
            <a:endParaRPr lang="en-US"/>
          </a:p>
        </p:txBody>
      </p:sp>
    </p:spTree>
    <p:extLst>
      <p:ext uri="{BB962C8B-B14F-4D97-AF65-F5344CB8AC3E}">
        <p14:creationId xmlns:p14="http://schemas.microsoft.com/office/powerpoint/2010/main" val="2206078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pPr/>
              <a:t>2</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pPr/>
              <a:t>3</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pPr/>
              <a:t>4</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pPr/>
              <a:t>5</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pPr/>
              <a:t>6</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pPr/>
              <a:t>7</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pPr/>
              <a:t>8</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pPr/>
              <a:t>14</a:t>
            </a:fld>
            <a:endParaRPr lang="en-US"/>
          </a:p>
        </p:txBody>
      </p:sp>
    </p:spTree>
    <p:extLst>
      <p:ext uri="{BB962C8B-B14F-4D97-AF65-F5344CB8AC3E}">
        <p14:creationId xmlns:p14="http://schemas.microsoft.com/office/powerpoint/2010/main" val="1088228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61BEF0D-F0BB-DE4B-95CE-6DB70DBA9567}" type="datetimeFigureOut">
              <a:rPr lang="en-US" smtClean="0"/>
              <a:pPr/>
              <a:t>4/5/2021</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1BEF0D-F0BB-DE4B-95CE-6DB70DBA9567}" type="datetimeFigureOut">
              <a:rPr lang="en-US" smtClean="0"/>
              <a:pPr/>
              <a:t>4/5/2021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1BEF0D-F0BB-DE4B-95CE-6DB70DBA9567}" type="datetimeFigureOut">
              <a:rPr lang="en-US" smtClean="0"/>
              <a:pPr/>
              <a:t>4/5/2021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1BEF0D-F0BB-DE4B-95CE-6DB70DBA9567}" type="datetimeFigureOut">
              <a:rPr lang="en-US" smtClean="0"/>
              <a:pPr/>
              <a:t>4/5/2021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61BEF0D-F0BB-DE4B-95CE-6DB70DBA9567}" type="datetimeFigureOut">
              <a:rPr lang="en-US" smtClean="0"/>
              <a:pPr/>
              <a:t>4/5/2021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61BEF0D-F0BB-DE4B-95CE-6DB70DBA9567}" type="datetimeFigureOut">
              <a:rPr lang="en-US" smtClean="0"/>
              <a:pPr/>
              <a:t>4/5/2021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61BEF0D-F0BB-DE4B-95CE-6DB70DBA9567}" type="datetimeFigureOut">
              <a:rPr lang="en-US" smtClean="0"/>
              <a:pPr/>
              <a:t>4/5/2021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61BEF0D-F0BB-DE4B-95CE-6DB70DBA9567}" type="datetimeFigureOut">
              <a:rPr lang="en-US" smtClean="0"/>
              <a:pPr/>
              <a:t>4/5/2021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69600" y="6356351"/>
            <a:ext cx="812800" cy="365125"/>
          </a:xfrm>
        </p:spPr>
        <p:txBody>
          <a:bodyPr/>
          <a:lstStyle/>
          <a:p>
            <a:fld id="{D57F1E4F-1CFF-5643-939E-217C01CDF565}" type="slidenum">
              <a:rPr lang="en-US" smtClean="0"/>
              <a:pPr/>
              <a:t>‹#›</a:t>
            </a:fld>
            <a:endParaRPr lang="en-US" dirty="0"/>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61BEF0D-F0BB-DE4B-95CE-6DB70DBA9567}" type="datetimeFigureOut">
              <a:rPr lang="en-US" smtClean="0"/>
              <a:pPr/>
              <a:t>4/5/2021</a:t>
            </a:fld>
            <a:endParaRPr lang="en-US" dirty="0"/>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57F1E4F-1CFF-5643-939E-217C01CDF565}" type="slidenum">
              <a:rPr lang="en-US" smtClean="0"/>
              <a:pPr/>
              <a:t>‹#›</a:t>
            </a:fld>
            <a:endParaRPr lang="en-US" dirty="0"/>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9067" y="1020431"/>
            <a:ext cx="10993549" cy="1475013"/>
          </a:xfrm>
        </p:spPr>
        <p:txBody>
          <a:bodyPr>
            <a:normAutofit/>
          </a:bodyPr>
          <a:lstStyle/>
          <a:p>
            <a:pPr algn="ctr"/>
            <a:r>
              <a:rPr lang="en-US" sz="5400" b="1" dirty="0" smtClean="0"/>
              <a:t>Health promotion article review</a:t>
            </a:r>
            <a:endParaRPr lang="en-US" sz="5400" b="1" dirty="0"/>
          </a:p>
        </p:txBody>
      </p:sp>
      <p:sp>
        <p:nvSpPr>
          <p:cNvPr id="3" name="Subtitle 2"/>
          <p:cNvSpPr>
            <a:spLocks noGrp="1"/>
          </p:cNvSpPr>
          <p:nvPr>
            <p:ph type="subTitle" idx="1"/>
          </p:nvPr>
        </p:nvSpPr>
        <p:spPr>
          <a:xfrm>
            <a:off x="1203158" y="2495444"/>
            <a:ext cx="10700083" cy="2798451"/>
          </a:xfrm>
          <a:solidFill>
            <a:srgbClr val="FFC000"/>
          </a:solidFill>
        </p:spPr>
        <p:txBody>
          <a:bodyPr>
            <a:normAutofit/>
          </a:bodyPr>
          <a:lstStyle/>
          <a:p>
            <a:pPr algn="ctr"/>
            <a:endParaRPr lang="en-US" sz="1800" dirty="0" smtClean="0">
              <a:solidFill>
                <a:schemeClr val="bg1"/>
              </a:solidFill>
            </a:endParaRPr>
          </a:p>
          <a:p>
            <a:pPr algn="ctr"/>
            <a:r>
              <a:rPr lang="en-US" sz="3600" dirty="0" smtClean="0">
                <a:solidFill>
                  <a:schemeClr val="bg1"/>
                </a:solidFill>
              </a:rPr>
              <a:t>Student’s </a:t>
            </a:r>
            <a:r>
              <a:rPr lang="en-US" sz="3600" dirty="0" smtClean="0">
                <a:solidFill>
                  <a:schemeClr val="bg1"/>
                </a:solidFill>
              </a:rPr>
              <a:t>Name</a:t>
            </a:r>
          </a:p>
          <a:p>
            <a:pPr algn="ctr"/>
            <a:r>
              <a:rPr lang="en-US" sz="3600" dirty="0" smtClean="0">
                <a:solidFill>
                  <a:schemeClr val="bg1"/>
                </a:solidFill>
              </a:rPr>
              <a:t>Institutional Affiliation</a:t>
            </a:r>
            <a:endParaRPr lang="en-US" sz="3600" dirty="0" smtClean="0">
              <a:solidFill>
                <a:schemeClr val="bg1"/>
              </a:solidFill>
            </a:endParaRPr>
          </a:p>
        </p:txBody>
      </p:sp>
    </p:spTree>
    <p:extLst>
      <p:ext uri="{BB962C8B-B14F-4D97-AF65-F5344CB8AC3E}">
        <p14:creationId xmlns:p14="http://schemas.microsoft.com/office/powerpoint/2010/main" val="3894698273"/>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a:t>
            </a:r>
            <a:r>
              <a:rPr lang="en-US" dirty="0" smtClean="0"/>
              <a:t>he </a:t>
            </a:r>
            <a:r>
              <a:rPr lang="en-US" dirty="0"/>
              <a:t>limitations of their study</a:t>
            </a:r>
          </a:p>
        </p:txBody>
      </p:sp>
      <p:sp>
        <p:nvSpPr>
          <p:cNvPr id="3" name="Content Placeholder 2"/>
          <p:cNvSpPr>
            <a:spLocks noGrp="1"/>
          </p:cNvSpPr>
          <p:nvPr>
            <p:ph idx="1"/>
          </p:nvPr>
        </p:nvSpPr>
        <p:spPr>
          <a:xfrm>
            <a:off x="609600" y="2068830"/>
            <a:ext cx="10972800" cy="4389120"/>
          </a:xfrm>
          <a:solidFill>
            <a:srgbClr val="FFC000"/>
          </a:solidFill>
        </p:spPr>
        <p:txBody>
          <a:bodyPr/>
          <a:lstStyle/>
          <a:p>
            <a:r>
              <a:rPr lang="en-US" dirty="0"/>
              <a:t>One of limitations was that there was a high percentage of participants at baseline levels at the final stages of the intervention program and this was very risky with regard to quality of </a:t>
            </a:r>
            <a:r>
              <a:rPr lang="en-US" dirty="0" smtClean="0"/>
              <a:t>results. </a:t>
            </a:r>
          </a:p>
          <a:p>
            <a:r>
              <a:rPr lang="en-US" dirty="0" smtClean="0"/>
              <a:t>Difference </a:t>
            </a:r>
            <a:r>
              <a:rPr lang="en-US" dirty="0"/>
              <a:t>in education level of participants in the CG and IG groups was another limitation</a:t>
            </a:r>
            <a:r>
              <a:rPr lang="en-US" dirty="0" smtClean="0"/>
              <a:t>.</a:t>
            </a:r>
          </a:p>
          <a:p>
            <a:r>
              <a:rPr lang="en-US" dirty="0"/>
              <a:t>Also, the researchers conducted the trial registration after data collection even though the study was submitted and reviewed by the Ethics Committee. </a:t>
            </a:r>
          </a:p>
          <a:p>
            <a:pPr marL="0" indent="0">
              <a:buNone/>
            </a:pPr>
            <a:endParaRPr lang="en-US" dirty="0"/>
          </a:p>
        </p:txBody>
      </p:sp>
    </p:spTree>
    <p:extLst>
      <p:ext uri="{BB962C8B-B14F-4D97-AF65-F5344CB8AC3E}">
        <p14:creationId xmlns:p14="http://schemas.microsoft.com/office/powerpoint/2010/main" val="3922477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2598" y="1980459"/>
            <a:ext cx="11029616" cy="1013800"/>
          </a:xfrm>
        </p:spPr>
        <p:txBody>
          <a:bodyPr>
            <a:normAutofit fontScale="90000"/>
          </a:bodyPr>
          <a:lstStyle/>
          <a:p>
            <a:r>
              <a:rPr lang="en-US" dirty="0" smtClean="0"/>
              <a:t>Additional </a:t>
            </a:r>
            <a:r>
              <a:rPr lang="en-US" dirty="0" smtClean="0"/>
              <a:t>limitations/ What </a:t>
            </a:r>
            <a:r>
              <a:rPr lang="en-US" dirty="0"/>
              <a:t>would you do </a:t>
            </a:r>
            <a:r>
              <a:rPr lang="en-US" dirty="0" smtClean="0"/>
              <a:t>differently? Can </a:t>
            </a:r>
            <a:r>
              <a:rPr lang="en-US" dirty="0"/>
              <a:t>we duplicate? If yes, anything needs to be changed for adaptation? </a:t>
            </a:r>
            <a:br>
              <a:rPr lang="en-US" dirty="0"/>
            </a:br>
            <a:endParaRPr lang="en-US" dirty="0"/>
          </a:p>
        </p:txBody>
      </p:sp>
      <p:sp>
        <p:nvSpPr>
          <p:cNvPr id="3" name="Content Placeholder 2"/>
          <p:cNvSpPr>
            <a:spLocks noGrp="1"/>
          </p:cNvSpPr>
          <p:nvPr>
            <p:ph idx="1"/>
          </p:nvPr>
        </p:nvSpPr>
        <p:spPr>
          <a:xfrm>
            <a:off x="573840" y="2288406"/>
            <a:ext cx="10972800" cy="4389120"/>
          </a:xfrm>
          <a:solidFill>
            <a:srgbClr val="FFC000"/>
          </a:solidFill>
        </p:spPr>
        <p:txBody>
          <a:bodyPr>
            <a:normAutofit fontScale="92500"/>
          </a:bodyPr>
          <a:lstStyle/>
          <a:p>
            <a:r>
              <a:rPr lang="en-US" dirty="0"/>
              <a:t>One other limitation from the study was that the members who abandoned medication were not evaluated with regard to following nutritional guidelines. </a:t>
            </a:r>
            <a:endParaRPr lang="en-US" dirty="0" smtClean="0"/>
          </a:p>
          <a:p>
            <a:r>
              <a:rPr lang="en-US" dirty="0" smtClean="0"/>
              <a:t>What </a:t>
            </a:r>
            <a:r>
              <a:rPr lang="en-US" dirty="0"/>
              <a:t>I would do differently is ensuring that the participants understood the importance of the program and consequently have them following the guidelines explicitly. </a:t>
            </a:r>
            <a:endParaRPr lang="en-US" dirty="0" smtClean="0"/>
          </a:p>
          <a:p>
            <a:r>
              <a:rPr lang="en-US" dirty="0" smtClean="0"/>
              <a:t>Application </a:t>
            </a:r>
            <a:r>
              <a:rPr lang="en-US" dirty="0"/>
              <a:t>of this study in Saudi Arabia can be duplicated and this is important from the fact that there is a general go-slow with regard to handling obesity in Saudi Arabia. </a:t>
            </a:r>
            <a:endParaRPr lang="en-US" dirty="0" smtClean="0"/>
          </a:p>
          <a:p>
            <a:r>
              <a:rPr lang="en-US" dirty="0" smtClean="0"/>
              <a:t>Ensuring </a:t>
            </a:r>
            <a:r>
              <a:rPr lang="en-US" dirty="0"/>
              <a:t>that there is promotion of healthy living by involving this intervention in the obese people in this society is important for general societal development. </a:t>
            </a:r>
          </a:p>
          <a:p>
            <a:endParaRPr lang="en-US" dirty="0"/>
          </a:p>
        </p:txBody>
      </p:sp>
    </p:spTree>
    <p:extLst>
      <p:ext uri="{BB962C8B-B14F-4D97-AF65-F5344CB8AC3E}">
        <p14:creationId xmlns:p14="http://schemas.microsoft.com/office/powerpoint/2010/main" val="24393161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Reflection </a:t>
            </a:r>
            <a:r>
              <a:rPr lang="en-US" dirty="0"/>
              <a:t>and recommendations</a:t>
            </a:r>
          </a:p>
        </p:txBody>
      </p:sp>
      <p:sp>
        <p:nvSpPr>
          <p:cNvPr id="3" name="Content Placeholder 2"/>
          <p:cNvSpPr>
            <a:spLocks noGrp="1"/>
          </p:cNvSpPr>
          <p:nvPr>
            <p:ph idx="1"/>
          </p:nvPr>
        </p:nvSpPr>
        <p:spPr>
          <a:solidFill>
            <a:srgbClr val="FFC000"/>
          </a:solidFill>
        </p:spPr>
        <p:txBody>
          <a:bodyPr/>
          <a:lstStyle/>
          <a:p>
            <a:r>
              <a:rPr lang="en-US" dirty="0"/>
              <a:t>I feel that this intervention program is very effective and can see the rate of obesity in the world to reduce. </a:t>
            </a:r>
            <a:endParaRPr lang="en-US" dirty="0" smtClean="0"/>
          </a:p>
          <a:p>
            <a:r>
              <a:rPr lang="en-US" dirty="0" smtClean="0"/>
              <a:t>It </a:t>
            </a:r>
            <a:r>
              <a:rPr lang="en-US" dirty="0"/>
              <a:t>is essential to inspire people to engage in the program as this would reduce this obesity from a pandemic to a simple health matter. </a:t>
            </a:r>
          </a:p>
          <a:p>
            <a:r>
              <a:rPr lang="en-US" dirty="0"/>
              <a:t>I recommend the government to finance such studies as a way of creating public awareness on this public health issue. </a:t>
            </a:r>
          </a:p>
          <a:p>
            <a:endParaRPr lang="en-US" dirty="0"/>
          </a:p>
        </p:txBody>
      </p:sp>
    </p:spTree>
    <p:extLst>
      <p:ext uri="{BB962C8B-B14F-4D97-AF65-F5344CB8AC3E}">
        <p14:creationId xmlns:p14="http://schemas.microsoft.com/office/powerpoint/2010/main" val="25986183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a:t>
            </a:r>
            <a:r>
              <a:rPr lang="en-US" dirty="0" smtClean="0"/>
              <a:t>eference </a:t>
            </a:r>
            <a:endParaRPr lang="en-US" dirty="0"/>
          </a:p>
        </p:txBody>
      </p:sp>
      <p:sp>
        <p:nvSpPr>
          <p:cNvPr id="3" name="Content Placeholder 2"/>
          <p:cNvSpPr>
            <a:spLocks noGrp="1"/>
          </p:cNvSpPr>
          <p:nvPr>
            <p:ph idx="1"/>
          </p:nvPr>
        </p:nvSpPr>
        <p:spPr/>
        <p:txBody>
          <a:bodyPr/>
          <a:lstStyle/>
          <a:p>
            <a:r>
              <a:rPr lang="en-US" dirty="0" smtClean="0"/>
              <a:t>de </a:t>
            </a:r>
            <a:r>
              <a:rPr lang="en-US" dirty="0" err="1" smtClean="0"/>
              <a:t>Freitas</a:t>
            </a:r>
            <a:r>
              <a:rPr lang="en-US" dirty="0" smtClean="0"/>
              <a:t>, P. P., de </a:t>
            </a:r>
            <a:r>
              <a:rPr lang="en-US" dirty="0" err="1" smtClean="0"/>
              <a:t>Menezes</a:t>
            </a:r>
            <a:r>
              <a:rPr lang="en-US" dirty="0" smtClean="0"/>
              <a:t>, M. C., Dos Santos, L. C., </a:t>
            </a:r>
            <a:r>
              <a:rPr lang="en-US" dirty="0" err="1" smtClean="0"/>
              <a:t>Pimenta</a:t>
            </a:r>
            <a:r>
              <a:rPr lang="en-US" dirty="0" smtClean="0"/>
              <a:t>, A. M., Ferreira, A. V. M., &amp; Lopes, A. C. S. (2020). The </a:t>
            </a:r>
            <a:r>
              <a:rPr lang="en-US" dirty="0" err="1" smtClean="0"/>
              <a:t>transtheoretical</a:t>
            </a:r>
            <a:r>
              <a:rPr lang="en-US" dirty="0" smtClean="0"/>
              <a:t> model is an effective weight management intervention: a randomized controlled trial. </a:t>
            </a:r>
            <a:r>
              <a:rPr lang="en-US" i="1" dirty="0" smtClean="0"/>
              <a:t>BMC public health</a:t>
            </a:r>
            <a:r>
              <a:rPr lang="en-US" dirty="0" smtClean="0"/>
              <a:t>, </a:t>
            </a:r>
            <a:r>
              <a:rPr lang="en-US" i="1" dirty="0" smtClean="0"/>
              <a:t>20</a:t>
            </a:r>
            <a:r>
              <a:rPr lang="en-US" dirty="0" smtClean="0"/>
              <a:t>, 1-12</a:t>
            </a:r>
            <a:r>
              <a:rPr lang="en-US" dirty="0" smtClean="0"/>
              <a:t>. </a:t>
            </a:r>
            <a:endParaRPr lang="en-US"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009" y="-505409"/>
            <a:ext cx="7704667" cy="1981200"/>
          </a:xfrm>
        </p:spPr>
        <p:txBody>
          <a:bodyPr/>
          <a:lstStyle/>
          <a:p>
            <a:pPr algn="ctr"/>
            <a:r>
              <a:rPr lang="en-US" dirty="0" smtClean="0"/>
              <a:t> </a:t>
            </a:r>
            <a:endParaRPr lang="en-US" dirty="0"/>
          </a:p>
        </p:txBody>
      </p:sp>
      <p:sp>
        <p:nvSpPr>
          <p:cNvPr id="3" name="Content Placeholder 2"/>
          <p:cNvSpPr>
            <a:spLocks noGrp="1"/>
          </p:cNvSpPr>
          <p:nvPr>
            <p:ph idx="1"/>
          </p:nvPr>
        </p:nvSpPr>
        <p:spPr>
          <a:xfrm>
            <a:off x="435429" y="2017487"/>
            <a:ext cx="10505840" cy="4462141"/>
          </a:xfrm>
          <a:solidFill>
            <a:srgbClr val="FFC000"/>
          </a:solidFill>
        </p:spPr>
        <p:txBody>
          <a:bodyPr>
            <a:normAutofit/>
          </a:bodyPr>
          <a:lstStyle/>
          <a:p>
            <a:pPr marL="324000" lvl="1" indent="0">
              <a:buNone/>
            </a:pPr>
            <a:endParaRPr lang="en-US" dirty="0"/>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966" y="1986455"/>
            <a:ext cx="10531365" cy="45562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881275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3066" y="321905"/>
            <a:ext cx="7704667" cy="1100495"/>
          </a:xfrm>
        </p:spPr>
        <p:txBody>
          <a:bodyPr/>
          <a:lstStyle/>
          <a:p>
            <a:pPr algn="ctr"/>
            <a:r>
              <a:rPr lang="en-US" dirty="0" smtClean="0"/>
              <a:t>About the Article</a:t>
            </a:r>
            <a:endParaRPr lang="en-US" dirty="0"/>
          </a:p>
        </p:txBody>
      </p:sp>
      <p:sp>
        <p:nvSpPr>
          <p:cNvPr id="3" name="Content Placeholder 2"/>
          <p:cNvSpPr>
            <a:spLocks noGrp="1"/>
          </p:cNvSpPr>
          <p:nvPr>
            <p:ph idx="1"/>
          </p:nvPr>
        </p:nvSpPr>
        <p:spPr>
          <a:xfrm>
            <a:off x="696686" y="1422400"/>
            <a:ext cx="10632374" cy="5169676"/>
          </a:xfrm>
          <a:solidFill>
            <a:srgbClr val="FFC000"/>
          </a:solidFill>
        </p:spPr>
        <p:txBody>
          <a:bodyPr>
            <a:normAutofit/>
          </a:bodyPr>
          <a:lstStyle/>
          <a:p>
            <a:pPr lvl="1">
              <a:buFont typeface="Wingdings" pitchFamily="2" charset="2"/>
              <a:buChar char="§"/>
            </a:pPr>
            <a:endParaRPr lang="en-US" dirty="0" smtClean="0"/>
          </a:p>
          <a:p>
            <a:pPr lvl="1">
              <a:buFont typeface="Wingdings" pitchFamily="2" charset="2"/>
              <a:buChar char="§"/>
            </a:pPr>
            <a:r>
              <a:rPr lang="en-US" b="1" dirty="0" smtClean="0"/>
              <a:t>The </a:t>
            </a:r>
            <a:r>
              <a:rPr lang="en-US" b="1" dirty="0"/>
              <a:t>title of the study </a:t>
            </a:r>
            <a:r>
              <a:rPr lang="en-US" dirty="0" smtClean="0"/>
              <a:t>:  </a:t>
            </a:r>
            <a:r>
              <a:rPr lang="en-US" dirty="0"/>
              <a:t>“The </a:t>
            </a:r>
            <a:r>
              <a:rPr lang="en-US" dirty="0" err="1"/>
              <a:t>transtheoretical</a:t>
            </a:r>
            <a:r>
              <a:rPr lang="en-US" dirty="0"/>
              <a:t> model is an effective weight management intervention: a randomized controlled trial” </a:t>
            </a:r>
            <a:endParaRPr lang="en-US" dirty="0" smtClean="0"/>
          </a:p>
          <a:p>
            <a:pPr lvl="1">
              <a:buFont typeface="Wingdings" pitchFamily="2" charset="2"/>
              <a:buChar char="§"/>
            </a:pPr>
            <a:endParaRPr lang="en-US" dirty="0" smtClean="0"/>
          </a:p>
          <a:p>
            <a:pPr lvl="1">
              <a:buFont typeface="Wingdings" pitchFamily="2" charset="2"/>
              <a:buChar char="§"/>
            </a:pPr>
            <a:r>
              <a:rPr lang="en-US" b="1" dirty="0" smtClean="0"/>
              <a:t>Authors</a:t>
            </a:r>
            <a:r>
              <a:rPr lang="en-US" dirty="0" smtClean="0"/>
              <a:t>: </a:t>
            </a:r>
            <a:r>
              <a:rPr lang="pt-BR" dirty="0" smtClean="0"/>
              <a:t>de </a:t>
            </a:r>
            <a:r>
              <a:rPr lang="pt-BR" dirty="0"/>
              <a:t>Freitas, Patrícia Pinheiro, Mariana Carvalho de Menezes, Luana Caroline Dos Santos, Adriano Marçal Pimenta, Adaliene Versiani Matos Ferreira, and Aline Cristine Souza Lopes</a:t>
            </a:r>
            <a:r>
              <a:rPr lang="pt-BR" dirty="0" smtClean="0"/>
              <a:t>.</a:t>
            </a:r>
          </a:p>
          <a:p>
            <a:pPr lvl="1">
              <a:buFont typeface="Wingdings" pitchFamily="2" charset="2"/>
              <a:buChar char="§"/>
            </a:pPr>
            <a:endParaRPr lang="pt-BR" dirty="0" smtClean="0"/>
          </a:p>
          <a:p>
            <a:pPr lvl="1">
              <a:buFont typeface="Wingdings" pitchFamily="2" charset="2"/>
              <a:buChar char="§"/>
            </a:pPr>
            <a:r>
              <a:rPr lang="en-US" b="1" dirty="0" smtClean="0"/>
              <a:t>Journal</a:t>
            </a:r>
            <a:r>
              <a:rPr lang="en-US" dirty="0" smtClean="0"/>
              <a:t>: </a:t>
            </a:r>
            <a:r>
              <a:rPr lang="en-US" dirty="0" smtClean="0"/>
              <a:t>“BMC </a:t>
            </a:r>
            <a:r>
              <a:rPr lang="en-US" dirty="0"/>
              <a:t>Public Health” </a:t>
            </a:r>
            <a:endParaRPr lang="en-US" dirty="0" smtClean="0"/>
          </a:p>
          <a:p>
            <a:pPr marL="393192" lvl="1" indent="0">
              <a:buNone/>
            </a:pPr>
            <a:r>
              <a:rPr lang="en-US" dirty="0" smtClean="0"/>
              <a:t>   Acceptance rate: 62.5%</a:t>
            </a:r>
            <a:endParaRPr lang="en-US" dirty="0"/>
          </a:p>
          <a:p>
            <a:pPr marL="393192" lvl="1" indent="0">
              <a:buNone/>
            </a:pPr>
            <a:endParaRPr lang="en-US" dirty="0" smtClean="0"/>
          </a:p>
          <a:p>
            <a:pPr lvl="1">
              <a:buFont typeface="Wingdings" pitchFamily="2" charset="2"/>
              <a:buChar char="§"/>
            </a:pPr>
            <a:r>
              <a:rPr lang="en-US" b="1" dirty="0" smtClean="0"/>
              <a:t>Place</a:t>
            </a:r>
            <a:r>
              <a:rPr lang="en-US" dirty="0" smtClean="0"/>
              <a:t>: Brazil , public health care facility</a:t>
            </a:r>
          </a:p>
        </p:txBody>
      </p:sp>
    </p:spTree>
    <p:extLst>
      <p:ext uri="{BB962C8B-B14F-4D97-AF65-F5344CB8AC3E}">
        <p14:creationId xmlns:p14="http://schemas.microsoft.com/office/powerpoint/2010/main" val="2782086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009" y="-505409"/>
            <a:ext cx="7704667" cy="1652038"/>
          </a:xfrm>
        </p:spPr>
        <p:txBody>
          <a:bodyPr>
            <a:normAutofit/>
          </a:bodyPr>
          <a:lstStyle/>
          <a:p>
            <a:pPr algn="ctr"/>
            <a:r>
              <a:rPr lang="en-US" b="1" dirty="0" smtClean="0"/>
              <a:t>Article Information </a:t>
            </a:r>
            <a:endParaRPr lang="en-US" dirty="0"/>
          </a:p>
        </p:txBody>
      </p:sp>
      <p:sp>
        <p:nvSpPr>
          <p:cNvPr id="3" name="Content Placeholder 2"/>
          <p:cNvSpPr>
            <a:spLocks noGrp="1"/>
          </p:cNvSpPr>
          <p:nvPr>
            <p:ph idx="1"/>
          </p:nvPr>
        </p:nvSpPr>
        <p:spPr>
          <a:xfrm>
            <a:off x="435428" y="1494971"/>
            <a:ext cx="11309267" cy="5080000"/>
          </a:xfrm>
          <a:solidFill>
            <a:srgbClr val="FFC000"/>
          </a:solidFill>
        </p:spPr>
        <p:txBody>
          <a:bodyPr>
            <a:normAutofit lnSpcReduction="10000"/>
          </a:bodyPr>
          <a:lstStyle/>
          <a:p>
            <a:pPr marL="324000" lvl="1" indent="0">
              <a:buNone/>
            </a:pPr>
            <a:r>
              <a:rPr lang="en-GB" b="1" u="sng" dirty="0" smtClean="0"/>
              <a:t>Rational</a:t>
            </a:r>
          </a:p>
          <a:p>
            <a:pPr marL="324000" lvl="1" indent="0">
              <a:buNone/>
            </a:pPr>
            <a:r>
              <a:rPr lang="en-US" dirty="0"/>
              <a:t>The researchers conducted the study because of the alarming rate of obesity worldwide that calls for an effective intervention measure like those executed in primary health care. As of 2016, over 1.9 billion adults were overweight, and 13% of them obese. </a:t>
            </a:r>
            <a:endParaRPr lang="en-US" dirty="0" smtClean="0"/>
          </a:p>
          <a:p>
            <a:pPr marL="324000" lvl="1" indent="0">
              <a:buNone/>
            </a:pPr>
            <a:r>
              <a:rPr lang="en-US" b="1" u="sng" dirty="0" smtClean="0"/>
              <a:t>Target Group</a:t>
            </a:r>
          </a:p>
          <a:p>
            <a:pPr marL="324000" lvl="1" indent="0">
              <a:buNone/>
            </a:pPr>
            <a:r>
              <a:rPr lang="en-US" dirty="0"/>
              <a:t>The study targeted adults by considering women above 20 years. The women were overweight or obsessed and under the PHC program. The targeted women were obese and from low-income backgrounds and had a high prevalence of non-communicable diseases. </a:t>
            </a:r>
          </a:p>
          <a:p>
            <a:pPr marL="324000" lvl="1" indent="0">
              <a:buNone/>
            </a:pPr>
            <a:r>
              <a:rPr lang="en-GB" b="1" u="sng" dirty="0" smtClean="0"/>
              <a:t>Addressing the Need</a:t>
            </a:r>
          </a:p>
          <a:p>
            <a:pPr marL="324000" lvl="1" indent="0">
              <a:buNone/>
            </a:pPr>
            <a:r>
              <a:rPr lang="en-US" dirty="0" err="1"/>
              <a:t>Transtheoretical</a:t>
            </a:r>
            <a:r>
              <a:rPr lang="en-US" dirty="0"/>
              <a:t> model should be combined with normal care since it is an effective technique of enhancing weight loss and preventing obesity.   </a:t>
            </a:r>
          </a:p>
          <a:p>
            <a:pPr marL="324000" lvl="1" indent="0">
              <a:buNone/>
            </a:pPr>
            <a:endParaRPr lang="en-GB" dirty="0"/>
          </a:p>
        </p:txBody>
      </p:sp>
    </p:spTree>
    <p:extLst>
      <p:ext uri="{BB962C8B-B14F-4D97-AF65-F5344CB8AC3E}">
        <p14:creationId xmlns:p14="http://schemas.microsoft.com/office/powerpoint/2010/main" val="2744303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009" y="-505409"/>
            <a:ext cx="7704667" cy="1981200"/>
          </a:xfrm>
        </p:spPr>
        <p:txBody>
          <a:bodyPr/>
          <a:lstStyle/>
          <a:p>
            <a:pPr algn="ctr"/>
            <a:r>
              <a:rPr lang="en-US" dirty="0" smtClean="0"/>
              <a:t>Aim and Objective</a:t>
            </a:r>
            <a:endParaRPr lang="en-US" dirty="0"/>
          </a:p>
        </p:txBody>
      </p:sp>
      <p:sp>
        <p:nvSpPr>
          <p:cNvPr id="3" name="Content Placeholder 2"/>
          <p:cNvSpPr>
            <a:spLocks noGrp="1"/>
          </p:cNvSpPr>
          <p:nvPr>
            <p:ph idx="1"/>
          </p:nvPr>
        </p:nvSpPr>
        <p:spPr>
          <a:xfrm>
            <a:off x="435429" y="1727202"/>
            <a:ext cx="11321142" cy="4462141"/>
          </a:xfrm>
          <a:solidFill>
            <a:srgbClr val="FFC000"/>
          </a:solidFill>
        </p:spPr>
        <p:txBody>
          <a:bodyPr>
            <a:normAutofit/>
          </a:bodyPr>
          <a:lstStyle/>
          <a:p>
            <a:pPr lvl="1">
              <a:buFont typeface="Wingdings" pitchFamily="2" charset="2"/>
              <a:buChar char="§"/>
            </a:pPr>
            <a:r>
              <a:rPr lang="en-US" dirty="0" smtClean="0"/>
              <a:t>The </a:t>
            </a:r>
            <a:r>
              <a:rPr lang="en-US" dirty="0"/>
              <a:t>main aim and objective of the study was to see the manner through which the TTM model can be used for weight </a:t>
            </a:r>
            <a:r>
              <a:rPr lang="en-US" dirty="0" smtClean="0"/>
              <a:t>management. </a:t>
            </a:r>
            <a:endParaRPr lang="en-US" dirty="0" smtClean="0"/>
          </a:p>
          <a:p>
            <a:pPr lvl="1">
              <a:buFont typeface="Wingdings" pitchFamily="2" charset="2"/>
              <a:buChar char="§"/>
            </a:pPr>
            <a:r>
              <a:rPr lang="en-US" dirty="0" smtClean="0"/>
              <a:t>It </a:t>
            </a:r>
            <a:r>
              <a:rPr lang="en-US" dirty="0"/>
              <a:t>was expected that by incorporating this </a:t>
            </a:r>
            <a:r>
              <a:rPr lang="en-US" dirty="0" smtClean="0"/>
              <a:t>model, it </a:t>
            </a:r>
            <a:r>
              <a:rPr lang="en-US" dirty="0"/>
              <a:t>would be possible for the rates of obesity to reduce significantly. </a:t>
            </a:r>
            <a:endParaRPr lang="en-US" dirty="0" smtClean="0"/>
          </a:p>
          <a:p>
            <a:pPr lvl="1">
              <a:buFont typeface="Wingdings" pitchFamily="2" charset="2"/>
              <a:buChar char="§"/>
            </a:pPr>
            <a:r>
              <a:rPr lang="en-US" dirty="0" smtClean="0"/>
              <a:t>In </a:t>
            </a:r>
            <a:r>
              <a:rPr lang="en-US" dirty="0"/>
              <a:t>the beginning the aim of the study is well outlined and this is specifically in the background and the methods </a:t>
            </a:r>
            <a:r>
              <a:rPr lang="en-US" dirty="0" smtClean="0"/>
              <a:t>section. </a:t>
            </a:r>
          </a:p>
          <a:p>
            <a:pPr lvl="1">
              <a:buFont typeface="Wingdings" pitchFamily="2" charset="2"/>
              <a:buChar char="§"/>
            </a:pPr>
            <a:r>
              <a:rPr lang="en-US" dirty="0" smtClean="0"/>
              <a:t>From reviewing these, it is possible to understand what the researcher intended at the conception of the study and this enables the reader to understand what the article entails. </a:t>
            </a:r>
          </a:p>
          <a:p>
            <a:pPr marL="324000" lvl="1" indent="0">
              <a:buNone/>
            </a:pPr>
            <a:endParaRPr lang="en-US" dirty="0" smtClean="0"/>
          </a:p>
        </p:txBody>
      </p:sp>
    </p:spTree>
    <p:extLst>
      <p:ext uri="{BB962C8B-B14F-4D97-AF65-F5344CB8AC3E}">
        <p14:creationId xmlns:p14="http://schemas.microsoft.com/office/powerpoint/2010/main" val="3762554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009" y="-505409"/>
            <a:ext cx="7704667" cy="1981200"/>
          </a:xfrm>
        </p:spPr>
        <p:txBody>
          <a:bodyPr>
            <a:normAutofit/>
          </a:bodyPr>
          <a:lstStyle/>
          <a:p>
            <a:pPr algn="ctr"/>
            <a:r>
              <a:rPr lang="en-US" sz="4400" dirty="0" smtClean="0"/>
              <a:t>Intervention Used in the Study</a:t>
            </a:r>
            <a:endParaRPr lang="en-US" sz="4400" dirty="0"/>
          </a:p>
        </p:txBody>
      </p:sp>
      <p:sp>
        <p:nvSpPr>
          <p:cNvPr id="3" name="Content Placeholder 2"/>
          <p:cNvSpPr>
            <a:spLocks noGrp="1"/>
          </p:cNvSpPr>
          <p:nvPr>
            <p:ph idx="1"/>
          </p:nvPr>
        </p:nvSpPr>
        <p:spPr>
          <a:xfrm>
            <a:off x="435428" y="2017487"/>
            <a:ext cx="11328941" cy="4383313"/>
          </a:xfrm>
          <a:solidFill>
            <a:srgbClr val="FFC000"/>
          </a:solidFill>
        </p:spPr>
        <p:txBody>
          <a:bodyPr>
            <a:normAutofit fontScale="77500" lnSpcReduction="20000"/>
          </a:bodyPr>
          <a:lstStyle/>
          <a:p>
            <a:r>
              <a:rPr lang="en-US" dirty="0"/>
              <a:t>This study used intervention model to pursue its aims and objectives.</a:t>
            </a:r>
          </a:p>
          <a:p>
            <a:r>
              <a:rPr lang="en-US" dirty="0"/>
              <a:t>Cognitive intervention model was used by the IG group since it aimed at enhancing motivation and behavioral changes among participants thus enabling them to become aware of health challenges.</a:t>
            </a:r>
          </a:p>
          <a:p>
            <a:r>
              <a:rPr lang="en-US" dirty="0"/>
              <a:t>Cognitive intervention model emphasized on behavioral changes regarding physical activity, and guidance on nutrition concepts.   </a:t>
            </a:r>
          </a:p>
          <a:p>
            <a:r>
              <a:rPr lang="en-US" dirty="0"/>
              <a:t>The model considers that behavioral change is a complex affair to unfold the transition in various stages. </a:t>
            </a:r>
            <a:endParaRPr lang="en-US" dirty="0" smtClean="0"/>
          </a:p>
          <a:p>
            <a:r>
              <a:rPr lang="en-US" dirty="0" smtClean="0"/>
              <a:t>The </a:t>
            </a:r>
            <a:r>
              <a:rPr lang="en-US" dirty="0"/>
              <a:t>first stage is </a:t>
            </a:r>
            <a:r>
              <a:rPr lang="en-US" dirty="0" smtClean="0"/>
              <a:t>pre-contemplation where the </a:t>
            </a:r>
            <a:r>
              <a:rPr lang="en-US" dirty="0"/>
              <a:t>person does not intend to change. </a:t>
            </a:r>
            <a:endParaRPr lang="en-US" dirty="0" smtClean="0"/>
          </a:p>
          <a:p>
            <a:r>
              <a:rPr lang="en-US" dirty="0" smtClean="0"/>
              <a:t>The </a:t>
            </a:r>
            <a:r>
              <a:rPr lang="en-US" dirty="0"/>
              <a:t>second stage is </a:t>
            </a:r>
            <a:r>
              <a:rPr lang="en-US" dirty="0" smtClean="0"/>
              <a:t>contemplation where the </a:t>
            </a:r>
            <a:r>
              <a:rPr lang="en-US" dirty="0"/>
              <a:t>person is aware of the health issue, but he/she is not ready for action. </a:t>
            </a:r>
            <a:endParaRPr lang="en-US" dirty="0" smtClean="0"/>
          </a:p>
          <a:p>
            <a:r>
              <a:rPr lang="en-US" dirty="0" smtClean="0"/>
              <a:t>The </a:t>
            </a:r>
            <a:r>
              <a:rPr lang="en-US" dirty="0"/>
              <a:t>preparation stage is where people start modifying their behavior maintenance stage is where the newly acquired behavior is practiced for at least six months. </a:t>
            </a:r>
            <a:endParaRPr lang="en-US" dirty="0" smtClean="0"/>
          </a:p>
          <a:p>
            <a:r>
              <a:rPr lang="en-US" dirty="0" smtClean="0"/>
              <a:t>To </a:t>
            </a:r>
            <a:r>
              <a:rPr lang="en-US" dirty="0"/>
              <a:t>add, the model has three vital dimensions. They are procedures of change, decisional balance, and self-efficacy.</a:t>
            </a:r>
          </a:p>
          <a:p>
            <a:endParaRPr lang="en-US" dirty="0" smtClean="0"/>
          </a:p>
        </p:txBody>
      </p:sp>
    </p:spTree>
    <p:extLst>
      <p:ext uri="{BB962C8B-B14F-4D97-AF65-F5344CB8AC3E}">
        <p14:creationId xmlns:p14="http://schemas.microsoft.com/office/powerpoint/2010/main" val="860097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580" y="-795695"/>
            <a:ext cx="7704667" cy="1981200"/>
          </a:xfrm>
        </p:spPr>
        <p:txBody>
          <a:bodyPr/>
          <a:lstStyle/>
          <a:p>
            <a:pPr algn="ctr"/>
            <a:r>
              <a:rPr lang="en-US" dirty="0" smtClean="0"/>
              <a:t>Structure of Intervention</a:t>
            </a:r>
            <a:endParaRPr lang="en-US" dirty="0"/>
          </a:p>
        </p:txBody>
      </p:sp>
      <p:sp>
        <p:nvSpPr>
          <p:cNvPr id="3" name="Content Placeholder 2"/>
          <p:cNvSpPr>
            <a:spLocks noGrp="1"/>
          </p:cNvSpPr>
          <p:nvPr>
            <p:ph idx="1"/>
          </p:nvPr>
        </p:nvSpPr>
        <p:spPr>
          <a:xfrm>
            <a:off x="362857" y="1200021"/>
            <a:ext cx="11404270" cy="4462141"/>
          </a:xfrm>
          <a:solidFill>
            <a:srgbClr val="FFC000"/>
          </a:solidFill>
        </p:spPr>
        <p:txBody>
          <a:bodyPr>
            <a:normAutofit fontScale="77500" lnSpcReduction="20000"/>
          </a:bodyPr>
          <a:lstStyle/>
          <a:p>
            <a:r>
              <a:rPr lang="en-US" dirty="0"/>
              <a:t>The researchers conducted their study in Brazil by using a randomized controlled trial using two groups</a:t>
            </a:r>
            <a:r>
              <a:rPr lang="en-US" dirty="0" smtClean="0"/>
              <a:t>.</a:t>
            </a:r>
          </a:p>
          <a:p>
            <a:r>
              <a:rPr lang="en-US" dirty="0" smtClean="0"/>
              <a:t> </a:t>
            </a:r>
            <a:r>
              <a:rPr lang="en-US" dirty="0"/>
              <a:t>The IG (intervention Group) and CG (Comparison Group).  </a:t>
            </a:r>
            <a:endParaRPr lang="en-US" dirty="0" smtClean="0"/>
          </a:p>
          <a:p>
            <a:r>
              <a:rPr lang="en-US" dirty="0" smtClean="0"/>
              <a:t>The </a:t>
            </a:r>
            <a:r>
              <a:rPr lang="en-US" dirty="0"/>
              <a:t>participants were chosen from the </a:t>
            </a:r>
            <a:r>
              <a:rPr lang="en-US" dirty="0" err="1"/>
              <a:t>Programa</a:t>
            </a:r>
            <a:r>
              <a:rPr lang="en-US" dirty="0"/>
              <a:t> Academia da </a:t>
            </a:r>
            <a:r>
              <a:rPr lang="en-US" dirty="0" err="1"/>
              <a:t>Saude</a:t>
            </a:r>
            <a:r>
              <a:rPr lang="en-US" dirty="0"/>
              <a:t> (PAS). </a:t>
            </a:r>
            <a:endParaRPr lang="en-US" dirty="0" smtClean="0"/>
          </a:p>
          <a:p>
            <a:r>
              <a:rPr lang="en-US" dirty="0" smtClean="0"/>
              <a:t>The </a:t>
            </a:r>
            <a:r>
              <a:rPr lang="en-US" dirty="0"/>
              <a:t>control trial in Primary Health Care (PHC) in Brazil offered free nutrition education and physical exercise. </a:t>
            </a:r>
            <a:endParaRPr lang="en-US" dirty="0" smtClean="0"/>
          </a:p>
          <a:p>
            <a:r>
              <a:rPr lang="en-US" dirty="0" smtClean="0"/>
              <a:t>The </a:t>
            </a:r>
            <a:r>
              <a:rPr lang="en-US" dirty="0"/>
              <a:t>participants were obese females in the PHC service. </a:t>
            </a:r>
            <a:endParaRPr lang="en-US" dirty="0" smtClean="0"/>
          </a:p>
          <a:p>
            <a:r>
              <a:rPr lang="en-US" dirty="0" smtClean="0"/>
              <a:t>All </a:t>
            </a:r>
            <a:r>
              <a:rPr lang="en-US" dirty="0"/>
              <a:t>of them were above 20 years. The IG group (n=51) had the same orientation as CG (n=35), including TTM individual health counseling</a:t>
            </a:r>
            <a:r>
              <a:rPr lang="en-US" dirty="0" smtClean="0"/>
              <a:t>.</a:t>
            </a:r>
          </a:p>
          <a:p>
            <a:r>
              <a:rPr lang="en-US" dirty="0" smtClean="0"/>
              <a:t> </a:t>
            </a:r>
            <a:r>
              <a:rPr lang="en-US" dirty="0"/>
              <a:t>The measures of the results were food, anthropometric and nutrient profile</a:t>
            </a:r>
            <a:r>
              <a:rPr lang="en-US" dirty="0" smtClean="0"/>
              <a:t>.</a:t>
            </a:r>
            <a:endParaRPr lang="en-US" dirty="0"/>
          </a:p>
          <a:p>
            <a:r>
              <a:rPr lang="en-US" dirty="0"/>
              <a:t>The participants within the CG were guided to maintain activities such as physical exercise that they conducted three times weekly. </a:t>
            </a:r>
            <a:endParaRPr lang="en-US" dirty="0" smtClean="0"/>
          </a:p>
          <a:p>
            <a:r>
              <a:rPr lang="en-US" dirty="0" smtClean="0"/>
              <a:t>These </a:t>
            </a:r>
            <a:r>
              <a:rPr lang="en-US" dirty="0"/>
              <a:t>individuals also collected nutrition actions and food monthly. </a:t>
            </a:r>
          </a:p>
          <a:p>
            <a:r>
              <a:rPr lang="en-US" dirty="0"/>
              <a:t>Participants in the IG were also involved in the same activities as those that were conducted by CG. </a:t>
            </a:r>
            <a:endParaRPr lang="en-US" dirty="0" smtClean="0"/>
          </a:p>
          <a:p>
            <a:r>
              <a:rPr lang="en-US" dirty="0" smtClean="0"/>
              <a:t>The </a:t>
            </a:r>
            <a:r>
              <a:rPr lang="en-US" dirty="0"/>
              <a:t>IG participants also received health counseling that was individually offered. </a:t>
            </a:r>
          </a:p>
          <a:p>
            <a:endParaRPr lang="en-US" dirty="0" smtClean="0"/>
          </a:p>
        </p:txBody>
      </p:sp>
    </p:spTree>
    <p:extLst>
      <p:ext uri="{BB962C8B-B14F-4D97-AF65-F5344CB8AC3E}">
        <p14:creationId xmlns:p14="http://schemas.microsoft.com/office/powerpoint/2010/main" val="4061643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009" y="-505409"/>
            <a:ext cx="7704667" cy="1981200"/>
          </a:xfrm>
        </p:spPr>
        <p:txBody>
          <a:bodyPr/>
          <a:lstStyle/>
          <a:p>
            <a:pPr algn="ctr"/>
            <a:r>
              <a:rPr lang="en-US" dirty="0" smtClean="0"/>
              <a:t>Evaluation </a:t>
            </a:r>
            <a:r>
              <a:rPr lang="en-US" dirty="0"/>
              <a:t>M</a:t>
            </a:r>
            <a:r>
              <a:rPr lang="en-US" dirty="0" smtClean="0"/>
              <a:t>odel</a:t>
            </a:r>
            <a:endParaRPr lang="en-US" dirty="0"/>
          </a:p>
        </p:txBody>
      </p:sp>
      <p:sp>
        <p:nvSpPr>
          <p:cNvPr id="3" name="Content Placeholder 2"/>
          <p:cNvSpPr>
            <a:spLocks noGrp="1"/>
          </p:cNvSpPr>
          <p:nvPr>
            <p:ph idx="1"/>
          </p:nvPr>
        </p:nvSpPr>
        <p:spPr>
          <a:xfrm>
            <a:off x="232228" y="1475791"/>
            <a:ext cx="11309267" cy="4462141"/>
          </a:xfrm>
          <a:solidFill>
            <a:srgbClr val="FFC000"/>
          </a:solidFill>
        </p:spPr>
        <p:txBody>
          <a:bodyPr>
            <a:normAutofit lnSpcReduction="10000"/>
          </a:bodyPr>
          <a:lstStyle/>
          <a:p>
            <a:pPr lvl="1"/>
            <a:r>
              <a:rPr lang="en-US" dirty="0" smtClean="0"/>
              <a:t>The </a:t>
            </a:r>
            <a:r>
              <a:rPr lang="en-US" dirty="0"/>
              <a:t>study used individualized evaluation founded on the TTM model. </a:t>
            </a:r>
            <a:endParaRPr lang="en-US" dirty="0"/>
          </a:p>
          <a:p>
            <a:pPr lvl="1"/>
            <a:r>
              <a:rPr lang="en-US" dirty="0" smtClean="0"/>
              <a:t>The </a:t>
            </a:r>
            <a:r>
              <a:rPr lang="en-US" dirty="0"/>
              <a:t>study considered inflammatory </a:t>
            </a:r>
            <a:r>
              <a:rPr lang="en-US" dirty="0" smtClean="0"/>
              <a:t>parameters which include </a:t>
            </a:r>
            <a:r>
              <a:rPr lang="en-US" dirty="0"/>
              <a:t>dietary fat, physical activity, portion control, and vegetable and fruit intake. </a:t>
            </a:r>
            <a:endParaRPr lang="en-US" dirty="0" smtClean="0"/>
          </a:p>
          <a:p>
            <a:pPr lvl="1"/>
            <a:r>
              <a:rPr lang="en-US" dirty="0" smtClean="0"/>
              <a:t>To </a:t>
            </a:r>
            <a:r>
              <a:rPr lang="en-US" dirty="0"/>
              <a:t>determine the differences in inter and intra-groups, the study used Intervention-To-Treat analysis. </a:t>
            </a:r>
            <a:endParaRPr lang="en-US" dirty="0" smtClean="0"/>
          </a:p>
          <a:p>
            <a:pPr lvl="1"/>
            <a:r>
              <a:rPr lang="en-US" dirty="0" smtClean="0"/>
              <a:t>The </a:t>
            </a:r>
            <a:r>
              <a:rPr lang="en-US" dirty="0"/>
              <a:t>study also incorporated Diet Win® Professional version 2.0 in the evaluation of the </a:t>
            </a:r>
            <a:r>
              <a:rPr lang="en-US" dirty="0" smtClean="0"/>
              <a:t>interventions; this </a:t>
            </a:r>
            <a:r>
              <a:rPr lang="en-US" dirty="0"/>
              <a:t>method was used in evaluating data collected from 24-h recall. </a:t>
            </a:r>
            <a:endParaRPr lang="en-US" dirty="0" smtClean="0"/>
          </a:p>
          <a:p>
            <a:pPr lvl="1"/>
            <a:r>
              <a:rPr lang="en-US" dirty="0" smtClean="0"/>
              <a:t>The </a:t>
            </a:r>
            <a:r>
              <a:rPr lang="en-US" dirty="0"/>
              <a:t>version of the Weight Loss Behavior-Stage of Change Scale algorithm was also used to evaluate the study’s </a:t>
            </a:r>
            <a:r>
              <a:rPr lang="en-US" dirty="0" smtClean="0"/>
              <a:t>interventions; this </a:t>
            </a:r>
            <a:r>
              <a:rPr lang="en-US" dirty="0"/>
              <a:t>evaluation technique involved identification of various stages of changes with regards to weight management.   </a:t>
            </a:r>
          </a:p>
          <a:p>
            <a:pPr marL="393192" lvl="1" indent="0">
              <a:buNone/>
            </a:pPr>
            <a:endParaRPr lang="en-US" dirty="0" smtClean="0"/>
          </a:p>
        </p:txBody>
      </p:sp>
    </p:spTree>
    <p:extLst>
      <p:ext uri="{BB962C8B-B14F-4D97-AF65-F5344CB8AC3E}">
        <p14:creationId xmlns:p14="http://schemas.microsoft.com/office/powerpoint/2010/main" val="1056481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8552" y="-810209"/>
            <a:ext cx="7704667" cy="1981200"/>
          </a:xfrm>
        </p:spPr>
        <p:txBody>
          <a:bodyPr/>
          <a:lstStyle/>
          <a:p>
            <a:pPr algn="ctr"/>
            <a:r>
              <a:rPr lang="en-US" b="1" dirty="0" smtClean="0"/>
              <a:t>Findings and Data analysis</a:t>
            </a:r>
            <a:endParaRPr lang="en-US" dirty="0"/>
          </a:p>
        </p:txBody>
      </p:sp>
      <p:sp>
        <p:nvSpPr>
          <p:cNvPr id="3" name="Content Placeholder 2"/>
          <p:cNvSpPr>
            <a:spLocks noGrp="1"/>
          </p:cNvSpPr>
          <p:nvPr>
            <p:ph idx="1"/>
          </p:nvPr>
        </p:nvSpPr>
        <p:spPr>
          <a:xfrm>
            <a:off x="580572" y="1287106"/>
            <a:ext cx="11321142" cy="4462141"/>
          </a:xfrm>
          <a:solidFill>
            <a:srgbClr val="FFC000"/>
          </a:solidFill>
        </p:spPr>
        <p:txBody>
          <a:bodyPr>
            <a:normAutofit fontScale="70000" lnSpcReduction="20000"/>
          </a:bodyPr>
          <a:lstStyle/>
          <a:p>
            <a:pPr lvl="1"/>
            <a:r>
              <a:rPr lang="en-US" dirty="0"/>
              <a:t>The study determined that the TTM intervention proved to be an effective means of reducing weight in PHC. </a:t>
            </a:r>
            <a:endParaRPr lang="en-US" dirty="0" smtClean="0"/>
          </a:p>
          <a:p>
            <a:pPr lvl="1"/>
            <a:r>
              <a:rPr lang="en-US" dirty="0" smtClean="0"/>
              <a:t>It </a:t>
            </a:r>
            <a:r>
              <a:rPr lang="en-US" dirty="0"/>
              <a:t>led to positive effects in nutritional status, waist circumference, dietary behaviors, and </a:t>
            </a:r>
            <a:r>
              <a:rPr lang="en-US" dirty="0" err="1"/>
              <a:t>resistin</a:t>
            </a:r>
            <a:r>
              <a:rPr lang="en-US" dirty="0"/>
              <a:t> and glucose levels. </a:t>
            </a:r>
            <a:endParaRPr lang="en-US" dirty="0" smtClean="0"/>
          </a:p>
          <a:p>
            <a:pPr lvl="1"/>
            <a:r>
              <a:rPr lang="en-US" dirty="0" smtClean="0"/>
              <a:t>The </a:t>
            </a:r>
            <a:r>
              <a:rPr lang="en-US" dirty="0"/>
              <a:t>ordinary care within PAS failed</a:t>
            </a:r>
            <a:r>
              <a:rPr lang="en-US" dirty="0" smtClean="0"/>
              <a:t>.</a:t>
            </a:r>
          </a:p>
          <a:p>
            <a:pPr lvl="1"/>
            <a:r>
              <a:rPr lang="en-US" dirty="0" smtClean="0"/>
              <a:t> </a:t>
            </a:r>
            <a:r>
              <a:rPr lang="en-US" dirty="0"/>
              <a:t>Averagely, 97% of women in the IG showcased the benefits of the intervention. </a:t>
            </a:r>
            <a:endParaRPr lang="en-US" dirty="0" smtClean="0"/>
          </a:p>
          <a:p>
            <a:pPr lvl="1"/>
            <a:r>
              <a:rPr lang="en-US" dirty="0" smtClean="0"/>
              <a:t>Data </a:t>
            </a:r>
            <a:r>
              <a:rPr lang="en-US" dirty="0"/>
              <a:t>were analyzed using the Shapiro-Wilk test. </a:t>
            </a:r>
            <a:endParaRPr lang="en-US" dirty="0" smtClean="0"/>
          </a:p>
          <a:p>
            <a:pPr lvl="1"/>
            <a:r>
              <a:rPr lang="en-US" dirty="0" smtClean="0"/>
              <a:t>The </a:t>
            </a:r>
            <a:r>
              <a:rPr lang="en-US" dirty="0"/>
              <a:t>test was utilized in the evaluation of the variable distribution. </a:t>
            </a:r>
            <a:endParaRPr lang="en-US" dirty="0" smtClean="0"/>
          </a:p>
          <a:p>
            <a:pPr lvl="1"/>
            <a:r>
              <a:rPr lang="en-US" dirty="0" smtClean="0"/>
              <a:t>Normally </a:t>
            </a:r>
            <a:r>
              <a:rPr lang="en-US" dirty="0"/>
              <a:t>distributed variables were tabled as means standard deviations, while asymmetric variables were tabled as medians and interquartile ranges (P25-P75). </a:t>
            </a:r>
            <a:endParaRPr lang="en-US" dirty="0" smtClean="0"/>
          </a:p>
          <a:p>
            <a:pPr lvl="1"/>
            <a:r>
              <a:rPr lang="en-US" dirty="0" smtClean="0"/>
              <a:t>At </a:t>
            </a:r>
            <a:r>
              <a:rPr lang="en-US" dirty="0"/>
              <a:t>the baseline, the independent sample t-test, Fisher’s test, and chi-square were used to evaluate inter-group differences</a:t>
            </a:r>
            <a:r>
              <a:rPr lang="en-US" dirty="0" smtClean="0"/>
              <a:t>.</a:t>
            </a:r>
          </a:p>
          <a:p>
            <a:pPr lvl="1"/>
            <a:r>
              <a:rPr lang="en-US" dirty="0" smtClean="0"/>
              <a:t> </a:t>
            </a:r>
            <a:r>
              <a:rPr lang="en-US" dirty="0"/>
              <a:t>The test of homogeneity determined each primary and secondary outcome. </a:t>
            </a:r>
            <a:endParaRPr lang="en-US" dirty="0" smtClean="0"/>
          </a:p>
          <a:p>
            <a:pPr lvl="1"/>
            <a:r>
              <a:rPr lang="en-US" dirty="0" smtClean="0"/>
              <a:t>ANCOVA </a:t>
            </a:r>
            <a:r>
              <a:rPr lang="en-US" dirty="0"/>
              <a:t>was used to assess the intervention's effectiveness while the </a:t>
            </a:r>
            <a:r>
              <a:rPr lang="en-US" dirty="0" err="1"/>
              <a:t>Bonferroni</a:t>
            </a:r>
            <a:r>
              <a:rPr lang="en-US" dirty="0"/>
              <a:t> method was used to make corrections in the results. </a:t>
            </a:r>
            <a:endParaRPr lang="en-US" dirty="0" smtClean="0"/>
          </a:p>
          <a:p>
            <a:pPr lvl="1"/>
            <a:r>
              <a:rPr lang="en-US" dirty="0" smtClean="0"/>
              <a:t>The </a:t>
            </a:r>
            <a:r>
              <a:rPr lang="en-US" dirty="0"/>
              <a:t>Intention-To-Treat analysis was used to gauge intervention effectiveness and keep all participants who had non-missing baseline outcomes.</a:t>
            </a:r>
          </a:p>
          <a:p>
            <a:pPr marL="393192" lvl="1" indent="0">
              <a:buNone/>
            </a:pPr>
            <a:endParaRPr lang="en-US" dirty="0" smtClean="0"/>
          </a:p>
        </p:txBody>
      </p:sp>
    </p:spTree>
    <p:extLst>
      <p:ext uri="{BB962C8B-B14F-4D97-AF65-F5344CB8AC3E}">
        <p14:creationId xmlns:p14="http://schemas.microsoft.com/office/powerpoint/2010/main" val="829861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97688"/>
            <a:ext cx="10972800" cy="1143000"/>
          </a:xfrm>
        </p:spPr>
        <p:txBody>
          <a:bodyPr/>
          <a:lstStyle/>
          <a:p>
            <a:pPr algn="ctr"/>
            <a:r>
              <a:rPr lang="en-US" dirty="0" smtClean="0"/>
              <a:t>Effectiveness of the </a:t>
            </a:r>
            <a:r>
              <a:rPr lang="en-US" dirty="0"/>
              <a:t>intervention </a:t>
            </a:r>
          </a:p>
        </p:txBody>
      </p:sp>
      <p:sp>
        <p:nvSpPr>
          <p:cNvPr id="3" name="Content Placeholder 2"/>
          <p:cNvSpPr>
            <a:spLocks noGrp="1"/>
          </p:cNvSpPr>
          <p:nvPr>
            <p:ph idx="1"/>
          </p:nvPr>
        </p:nvSpPr>
        <p:spPr>
          <a:xfrm>
            <a:off x="769257" y="1688738"/>
            <a:ext cx="10972800" cy="4389120"/>
          </a:xfrm>
          <a:solidFill>
            <a:srgbClr val="FFC000"/>
          </a:solidFill>
        </p:spPr>
        <p:txBody>
          <a:bodyPr/>
          <a:lstStyle/>
          <a:p>
            <a:r>
              <a:rPr lang="en-US" dirty="0"/>
              <a:t>The intervention was effective and this is owing to the results that came from it. </a:t>
            </a:r>
            <a:endParaRPr lang="en-US" dirty="0" smtClean="0"/>
          </a:p>
          <a:p>
            <a:r>
              <a:rPr lang="en-US" dirty="0" smtClean="0"/>
              <a:t>The </a:t>
            </a:r>
            <a:r>
              <a:rPr lang="en-US" dirty="0"/>
              <a:t>results from the program were the fact that the people involved in the study noted health improvements that they had not experienced earlier. </a:t>
            </a:r>
            <a:endParaRPr lang="en-US" dirty="0" smtClean="0"/>
          </a:p>
          <a:p>
            <a:r>
              <a:rPr lang="en-US" dirty="0" smtClean="0"/>
              <a:t>Over </a:t>
            </a:r>
            <a:r>
              <a:rPr lang="en-US" dirty="0"/>
              <a:t>90% of those who completed the study reported benefits associated with TTM. </a:t>
            </a:r>
            <a:endParaRPr lang="en-US" dirty="0" smtClean="0"/>
          </a:p>
          <a:p>
            <a:r>
              <a:rPr lang="en-US" dirty="0" smtClean="0"/>
              <a:t>The </a:t>
            </a:r>
            <a:r>
              <a:rPr lang="en-US" dirty="0"/>
              <a:t>positive changes were reflected in biochemical profiles, changes in eating habits, and anthropometric profiles.</a:t>
            </a:r>
          </a:p>
          <a:p>
            <a:endParaRPr lang="en-US" dirty="0"/>
          </a:p>
          <a:p>
            <a:endParaRPr lang="en-US" dirty="0"/>
          </a:p>
        </p:txBody>
      </p:sp>
    </p:spTree>
    <p:extLst>
      <p:ext uri="{BB962C8B-B14F-4D97-AF65-F5344CB8AC3E}">
        <p14:creationId xmlns:p14="http://schemas.microsoft.com/office/powerpoint/2010/main" val="13472415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805</TotalTime>
  <Words>1388</Words>
  <Application>Microsoft Office PowerPoint</Application>
  <PresentationFormat>Widescreen</PresentationFormat>
  <Paragraphs>95</Paragraphs>
  <Slides>14</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Calibri</vt:lpstr>
      <vt:lpstr>Constantia</vt:lpstr>
      <vt:lpstr>Wingdings</vt:lpstr>
      <vt:lpstr>Wingdings 2</vt:lpstr>
      <vt:lpstr>Flow</vt:lpstr>
      <vt:lpstr>Health promotion article review</vt:lpstr>
      <vt:lpstr>About the Article</vt:lpstr>
      <vt:lpstr>Article Information </vt:lpstr>
      <vt:lpstr>Aim and Objective</vt:lpstr>
      <vt:lpstr>Intervention Used in the Study</vt:lpstr>
      <vt:lpstr>Structure of Intervention</vt:lpstr>
      <vt:lpstr>Evaluation Model</vt:lpstr>
      <vt:lpstr>Findings and Data analysis</vt:lpstr>
      <vt:lpstr>Effectiveness of the intervention </vt:lpstr>
      <vt:lpstr>The limitations of their study</vt:lpstr>
      <vt:lpstr>Additional limitations/ What would you do differently? Can we duplicate? If yes, anything needs to be changed for adaptation?  </vt:lpstr>
      <vt:lpstr>Reflection and recommendations</vt:lpstr>
      <vt:lpstr>Reference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Marketing</dc:title>
  <dc:creator>Ryan Langan</dc:creator>
  <cp:lastModifiedBy>user</cp:lastModifiedBy>
  <cp:revision>191</cp:revision>
  <dcterms:created xsi:type="dcterms:W3CDTF">2020-05-14T23:31:58Z</dcterms:created>
  <dcterms:modified xsi:type="dcterms:W3CDTF">2021-04-05T07:01:10Z</dcterms:modified>
</cp:coreProperties>
</file>